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3" d="100"/>
          <a:sy n="63" d="100"/>
        </p:scale>
        <p:origin x="-108" y="-24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CB1891-2353-475F-A6CF-0AD3A51A8D14}" type="datetimeFigureOut">
              <a:rPr lang="en-US" smtClean="0"/>
              <a:pPr/>
              <a:t>11/19/2009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11ABFE-749B-4BC0-8901-A63C54DF26F2}"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6D11ABFE-749B-4BC0-8901-A63C54DF26F2}" type="slidenum">
              <a:rPr lang="en-GB" smtClean="0"/>
              <a:pPr/>
              <a:t>2</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198124A-C20A-4C78-91C7-08AC076DFEF5}" type="datetimeFigureOut">
              <a:rPr lang="en-US" smtClean="0"/>
              <a:pPr/>
              <a:t>11/19/2009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3EED62-34D2-4F6A-A97B-FC892DFE017A}"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198124A-C20A-4C78-91C7-08AC076DFEF5}" type="datetimeFigureOut">
              <a:rPr lang="en-US" smtClean="0"/>
              <a:pPr/>
              <a:t>11/19/2009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3EED62-34D2-4F6A-A97B-FC892DFE017A}"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198124A-C20A-4C78-91C7-08AC076DFEF5}" type="datetimeFigureOut">
              <a:rPr lang="en-US" smtClean="0"/>
              <a:pPr/>
              <a:t>11/19/2009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3EED62-34D2-4F6A-A97B-FC892DFE017A}"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198124A-C20A-4C78-91C7-08AC076DFEF5}" type="datetimeFigureOut">
              <a:rPr lang="en-US" smtClean="0"/>
              <a:pPr/>
              <a:t>11/19/2009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3EED62-34D2-4F6A-A97B-FC892DFE017A}"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98124A-C20A-4C78-91C7-08AC076DFEF5}" type="datetimeFigureOut">
              <a:rPr lang="en-US" smtClean="0"/>
              <a:pPr/>
              <a:t>11/19/2009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3EED62-34D2-4F6A-A97B-FC892DFE017A}"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198124A-C20A-4C78-91C7-08AC076DFEF5}" type="datetimeFigureOut">
              <a:rPr lang="en-US" smtClean="0"/>
              <a:pPr/>
              <a:t>11/19/2009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3EED62-34D2-4F6A-A97B-FC892DFE017A}"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198124A-C20A-4C78-91C7-08AC076DFEF5}" type="datetimeFigureOut">
              <a:rPr lang="en-US" smtClean="0"/>
              <a:pPr/>
              <a:t>11/19/2009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B3EED62-34D2-4F6A-A97B-FC892DFE017A}"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198124A-C20A-4C78-91C7-08AC076DFEF5}" type="datetimeFigureOut">
              <a:rPr lang="en-US" smtClean="0"/>
              <a:pPr/>
              <a:t>11/19/2009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B3EED62-34D2-4F6A-A97B-FC892DFE017A}"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98124A-C20A-4C78-91C7-08AC076DFEF5}" type="datetimeFigureOut">
              <a:rPr lang="en-US" smtClean="0"/>
              <a:pPr/>
              <a:t>11/19/2009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B3EED62-34D2-4F6A-A97B-FC892DFE017A}"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98124A-C20A-4C78-91C7-08AC076DFEF5}" type="datetimeFigureOut">
              <a:rPr lang="en-US" smtClean="0"/>
              <a:pPr/>
              <a:t>11/19/2009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3EED62-34D2-4F6A-A97B-FC892DFE017A}"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98124A-C20A-4C78-91C7-08AC076DFEF5}" type="datetimeFigureOut">
              <a:rPr lang="en-US" smtClean="0"/>
              <a:pPr/>
              <a:t>11/19/2009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3EED62-34D2-4F6A-A97B-FC892DFE017A}"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98124A-C20A-4C78-91C7-08AC076DFEF5}" type="datetimeFigureOut">
              <a:rPr lang="en-US" smtClean="0"/>
              <a:pPr/>
              <a:t>11/19/2009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3EED62-34D2-4F6A-A97B-FC892DFE017A}"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The New Right </a:t>
            </a:r>
            <a:endParaRPr lang="en-GB" dirty="0"/>
          </a:p>
        </p:txBody>
      </p:sp>
      <p:sp>
        <p:nvSpPr>
          <p:cNvPr id="3" name="Subtitle 2"/>
          <p:cNvSpPr>
            <a:spLocks noGrp="1"/>
          </p:cNvSpPr>
          <p:nvPr>
            <p:ph type="subTitle" idx="1"/>
          </p:nvPr>
        </p:nvSpPr>
        <p:spPr/>
        <p:txBody>
          <a:bodyPr/>
          <a:lstStyle/>
          <a:p>
            <a:r>
              <a:rPr lang="en-GB" dirty="0" smtClean="0"/>
              <a:t>Aim: TO be able to explain the new right approach to the study of family and family life </a:t>
            </a:r>
            <a:endParaRPr lang="en-GB" dirty="0"/>
          </a:p>
        </p:txBody>
      </p:sp>
      <p:sp>
        <p:nvSpPr>
          <p:cNvPr id="4" name="TextBox 3"/>
          <p:cNvSpPr txBox="1"/>
          <p:nvPr/>
        </p:nvSpPr>
        <p:spPr>
          <a:xfrm>
            <a:off x="500034" y="857232"/>
            <a:ext cx="5786478" cy="1384995"/>
          </a:xfrm>
          <a:prstGeom prst="rect">
            <a:avLst/>
          </a:prstGeom>
          <a:noFill/>
        </p:spPr>
        <p:txBody>
          <a:bodyPr wrap="square" rtlCol="0">
            <a:spAutoFit/>
          </a:bodyPr>
          <a:lstStyle/>
          <a:p>
            <a:r>
              <a:rPr lang="en-GB" sz="2800" b="1" dirty="0" smtClean="0">
                <a:solidFill>
                  <a:srgbClr val="FF0000"/>
                </a:solidFill>
              </a:rPr>
              <a:t>WARNING!!! Family values are declining and this has put the family in crisis!!</a:t>
            </a:r>
            <a:endParaRPr lang="en-GB" sz="2800" b="1" dirty="0">
              <a:solidFill>
                <a:srgbClr val="FF0000"/>
              </a:solidFill>
            </a:endParaRPr>
          </a:p>
        </p:txBody>
      </p:sp>
      <p:sp>
        <p:nvSpPr>
          <p:cNvPr id="5" name="TextBox 4"/>
          <p:cNvSpPr txBox="1"/>
          <p:nvPr/>
        </p:nvSpPr>
        <p:spPr>
          <a:xfrm>
            <a:off x="6215074" y="357166"/>
            <a:ext cx="2571768" cy="369332"/>
          </a:xfrm>
          <a:prstGeom prst="rect">
            <a:avLst/>
          </a:prstGeom>
          <a:noFill/>
        </p:spPr>
        <p:txBody>
          <a:bodyPr wrap="square" rtlCol="0">
            <a:spAutoFit/>
          </a:bodyPr>
          <a:lstStyle/>
          <a:p>
            <a:pPr algn="r"/>
            <a:r>
              <a:rPr lang="en-GB" dirty="0" smtClean="0"/>
              <a:t>17</a:t>
            </a:r>
            <a:r>
              <a:rPr lang="en-GB" baseline="30000" dirty="0" smtClean="0"/>
              <a:t>th</a:t>
            </a:r>
            <a:r>
              <a:rPr lang="en-GB" dirty="0" smtClean="0"/>
              <a:t> November 2009</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6314" y="274638"/>
            <a:ext cx="3900486" cy="1143000"/>
          </a:xfrm>
        </p:spPr>
        <p:txBody>
          <a:bodyPr/>
          <a:lstStyle/>
          <a:p>
            <a:r>
              <a:rPr lang="en-GB" dirty="0" smtClean="0"/>
              <a:t>The New Right</a:t>
            </a:r>
            <a:endParaRPr lang="en-GB" dirty="0"/>
          </a:p>
        </p:txBody>
      </p:sp>
      <p:sp>
        <p:nvSpPr>
          <p:cNvPr id="3" name="Content Placeholder 2"/>
          <p:cNvSpPr>
            <a:spLocks noGrp="1"/>
          </p:cNvSpPr>
          <p:nvPr>
            <p:ph idx="1"/>
          </p:nvPr>
        </p:nvSpPr>
        <p:spPr/>
        <p:txBody>
          <a:bodyPr/>
          <a:lstStyle/>
          <a:p>
            <a:r>
              <a:rPr lang="en-GB" dirty="0" smtClean="0"/>
              <a:t>This approach of the 1980’s and 1990’s can be seen as a more recent version of the functionalist approach</a:t>
            </a:r>
            <a:endParaRPr lang="en-GB" dirty="0"/>
          </a:p>
        </p:txBody>
      </p:sp>
      <p:pic>
        <p:nvPicPr>
          <p:cNvPr id="3074" name="Picture 2" descr="http://discovermagazine.com/2007/jun/your-body-is-a-planet/body.jpg"/>
          <p:cNvPicPr>
            <a:picLocks noChangeAspect="1" noChangeArrowheads="1"/>
          </p:cNvPicPr>
          <p:nvPr/>
        </p:nvPicPr>
        <p:blipFill>
          <a:blip r:embed="rId3" cstate="print"/>
          <a:srcRect/>
          <a:stretch>
            <a:fillRect/>
          </a:stretch>
        </p:blipFill>
        <p:spPr bwMode="auto">
          <a:xfrm>
            <a:off x="6215074" y="2857496"/>
            <a:ext cx="2161676" cy="4000504"/>
          </a:xfrm>
          <a:prstGeom prst="rect">
            <a:avLst/>
          </a:prstGeom>
          <a:noFill/>
        </p:spPr>
      </p:pic>
      <p:sp>
        <p:nvSpPr>
          <p:cNvPr id="5" name="TextBox 4"/>
          <p:cNvSpPr txBox="1"/>
          <p:nvPr/>
        </p:nvSpPr>
        <p:spPr>
          <a:xfrm>
            <a:off x="928662" y="3357562"/>
            <a:ext cx="4857784" cy="3108543"/>
          </a:xfrm>
          <a:prstGeom prst="rect">
            <a:avLst/>
          </a:prstGeom>
          <a:noFill/>
        </p:spPr>
        <p:txBody>
          <a:bodyPr wrap="square" rtlCol="0">
            <a:spAutoFit/>
          </a:bodyPr>
          <a:lstStyle/>
          <a:p>
            <a:r>
              <a:rPr lang="en-GB" sz="2800" dirty="0" smtClean="0">
                <a:solidFill>
                  <a:srgbClr val="FF0000"/>
                </a:solidFill>
              </a:rPr>
              <a:t>Remember</a:t>
            </a:r>
            <a:r>
              <a:rPr lang="en-GB" sz="2800" dirty="0" smtClean="0"/>
              <a:t>:  it believes that the nuclear family is the type of family that works best. Children brought up by both parents were thought to do better educationally, physically, psychologically and socially. </a:t>
            </a:r>
            <a:endParaRPr lang="en-GB" sz="2800" dirty="0"/>
          </a:p>
        </p:txBody>
      </p:sp>
      <p:sp>
        <p:nvSpPr>
          <p:cNvPr id="6" name="Rectangle 5"/>
          <p:cNvSpPr/>
          <p:nvPr/>
        </p:nvSpPr>
        <p:spPr>
          <a:xfrm>
            <a:off x="142844" y="214290"/>
            <a:ext cx="4714908" cy="1384995"/>
          </a:xfrm>
          <a:prstGeom prst="rect">
            <a:avLst/>
          </a:prstGeom>
        </p:spPr>
        <p:txBody>
          <a:bodyPr wrap="square">
            <a:spAutoFit/>
          </a:bodyPr>
          <a:lstStyle/>
          <a:p>
            <a:r>
              <a:rPr lang="en-GB" sz="2800" b="1" dirty="0" smtClean="0">
                <a:solidFill>
                  <a:srgbClr val="FF0000"/>
                </a:solidFill>
              </a:rPr>
              <a:t>WARNING!!! Family values are declining and this has put the family in crisis!!</a:t>
            </a:r>
            <a:endParaRPr lang="en-GB" sz="2800" b="1"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4 Aspects of Family Values</a:t>
            </a:r>
            <a:endParaRPr lang="en-GB" dirty="0"/>
          </a:p>
        </p:txBody>
      </p:sp>
      <p:sp>
        <p:nvSpPr>
          <p:cNvPr id="3" name="Content Placeholder 2"/>
          <p:cNvSpPr>
            <a:spLocks noGrp="1"/>
          </p:cNvSpPr>
          <p:nvPr>
            <p:ph idx="1"/>
          </p:nvPr>
        </p:nvSpPr>
        <p:spPr/>
        <p:txBody>
          <a:bodyPr/>
          <a:lstStyle/>
          <a:p>
            <a:pPr marL="514350" indent="-514350">
              <a:buFont typeface="+mj-lt"/>
              <a:buAutoNum type="arabicPeriod"/>
            </a:pPr>
            <a:r>
              <a:rPr lang="en-GB" dirty="0" smtClean="0"/>
              <a:t>Family values are based on the view that there is a normal family type, made up of a married couple bringing up their own natural (that is biological) children </a:t>
            </a:r>
          </a:p>
          <a:p>
            <a:pPr marL="514350" indent="-514350">
              <a:buFont typeface="+mj-lt"/>
              <a:buAutoNum type="arabicPeriod"/>
            </a:pPr>
            <a:endParaRPr lang="en-GB" dirty="0"/>
          </a:p>
          <a:p>
            <a:pPr marL="514350" indent="-514350">
              <a:buFont typeface="+mj-lt"/>
              <a:buAutoNum type="arabicPeriod"/>
            </a:pPr>
            <a:endParaRPr lang="en-GB" dirty="0" smtClean="0"/>
          </a:p>
          <a:p>
            <a:pPr marL="514350" indent="-514350">
              <a:buFont typeface="+mj-lt"/>
              <a:buAutoNum type="arabicPeriod"/>
            </a:pPr>
            <a:endParaRPr lang="en-GB" dirty="0"/>
          </a:p>
          <a:p>
            <a:pPr marL="514350" indent="-514350">
              <a:buFont typeface="+mj-lt"/>
              <a:buAutoNum type="arabicPeriod"/>
            </a:pPr>
            <a:endParaRPr lang="en-GB" dirty="0" smtClean="0"/>
          </a:p>
        </p:txBody>
      </p:sp>
      <p:pic>
        <p:nvPicPr>
          <p:cNvPr id="20482" name="Picture 2" descr="http://www1.istockphoto.com/file_thumbview_approve/3721713/2/istockphoto_3721713_beautiful_mixed_race_family.jpg"/>
          <p:cNvPicPr>
            <a:picLocks noChangeAspect="1" noChangeArrowheads="1"/>
          </p:cNvPicPr>
          <p:nvPr/>
        </p:nvPicPr>
        <p:blipFill>
          <a:blip r:embed="rId2" cstate="print"/>
          <a:srcRect/>
          <a:stretch>
            <a:fillRect/>
          </a:stretch>
        </p:blipFill>
        <p:spPr bwMode="auto">
          <a:xfrm>
            <a:off x="4786314" y="3929066"/>
            <a:ext cx="3619500" cy="2409825"/>
          </a:xfrm>
          <a:prstGeom prst="rect">
            <a:avLst/>
          </a:prstGeom>
          <a:noFill/>
        </p:spPr>
      </p:pic>
      <p:pic>
        <p:nvPicPr>
          <p:cNvPr id="20484" name="Picture 4" descr="http://www.cbc.ca/news/background/mixedblessings/gfx/tiger-family-cp-3200430.jpg"/>
          <p:cNvPicPr>
            <a:picLocks noChangeAspect="1" noChangeArrowheads="1"/>
          </p:cNvPicPr>
          <p:nvPr/>
        </p:nvPicPr>
        <p:blipFill>
          <a:blip r:embed="rId3" cstate="print"/>
          <a:srcRect/>
          <a:stretch>
            <a:fillRect/>
          </a:stretch>
        </p:blipFill>
        <p:spPr bwMode="auto">
          <a:xfrm>
            <a:off x="571472" y="3714752"/>
            <a:ext cx="3733800" cy="28575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lstStyle/>
          <a:p>
            <a:pPr marL="514350" indent="-514350">
              <a:buFont typeface="+mj-lt"/>
              <a:buAutoNum type="arabicPeriod" startAt="2"/>
            </a:pPr>
            <a:r>
              <a:rPr lang="en-GB" dirty="0" smtClean="0"/>
              <a:t>Supporters of family values believe that the women should be the carer and nurturer within the family, while the man should be the breadwinner (the one who goes out and works) and the protector</a:t>
            </a:r>
            <a:endParaRPr lang="en-GB" dirty="0"/>
          </a:p>
        </p:txBody>
      </p:sp>
      <p:pic>
        <p:nvPicPr>
          <p:cNvPr id="10244" name="Picture 4" descr="http://www.vnv.in/gadgets/images/business-man.jpg"/>
          <p:cNvPicPr>
            <a:picLocks noChangeAspect="1" noChangeArrowheads="1"/>
          </p:cNvPicPr>
          <p:nvPr/>
        </p:nvPicPr>
        <p:blipFill>
          <a:blip r:embed="rId2" cstate="print"/>
          <a:srcRect/>
          <a:stretch>
            <a:fillRect/>
          </a:stretch>
        </p:blipFill>
        <p:spPr bwMode="auto">
          <a:xfrm>
            <a:off x="714348" y="3714752"/>
            <a:ext cx="3679039" cy="2767008"/>
          </a:xfrm>
          <a:prstGeom prst="rect">
            <a:avLst/>
          </a:prstGeom>
          <a:noFill/>
        </p:spPr>
      </p:pic>
      <p:pic>
        <p:nvPicPr>
          <p:cNvPr id="10246" name="Picture 6" descr="http://images.essentialbaby.com.au/2009/03/24/430875/420x280_homemum-420x0.jpg"/>
          <p:cNvPicPr>
            <a:picLocks noChangeAspect="1" noChangeArrowheads="1"/>
          </p:cNvPicPr>
          <p:nvPr/>
        </p:nvPicPr>
        <p:blipFill>
          <a:blip r:embed="rId3" cstate="print"/>
          <a:srcRect/>
          <a:stretch>
            <a:fillRect/>
          </a:stretch>
        </p:blipFill>
        <p:spPr bwMode="auto">
          <a:xfrm>
            <a:off x="4643438" y="3143248"/>
            <a:ext cx="4000500" cy="26670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483245"/>
          </a:xfrm>
        </p:spPr>
        <p:txBody>
          <a:bodyPr/>
          <a:lstStyle/>
          <a:p>
            <a:pPr marL="514350" indent="-514350">
              <a:buFont typeface="+mj-lt"/>
              <a:buAutoNum type="arabicPeriod" startAt="3"/>
            </a:pPr>
            <a:r>
              <a:rPr lang="en-GB" dirty="0" smtClean="0"/>
              <a:t>Family members have a duty to provide for each other and look after older, sick, unemployed or homeless members of the family </a:t>
            </a:r>
            <a:endParaRPr lang="en-GB" dirty="0"/>
          </a:p>
        </p:txBody>
      </p:sp>
      <p:pic>
        <p:nvPicPr>
          <p:cNvPr id="9218" name="Picture 2" descr="http://johnault.files.wordpress.com/2009/10/carer11.jpg"/>
          <p:cNvPicPr>
            <a:picLocks noChangeAspect="1" noChangeArrowheads="1"/>
          </p:cNvPicPr>
          <p:nvPr/>
        </p:nvPicPr>
        <p:blipFill>
          <a:blip r:embed="rId2" cstate="print"/>
          <a:srcRect/>
          <a:stretch>
            <a:fillRect/>
          </a:stretch>
        </p:blipFill>
        <p:spPr bwMode="auto">
          <a:xfrm>
            <a:off x="5143504" y="2571744"/>
            <a:ext cx="2758675" cy="3690930"/>
          </a:xfrm>
          <a:prstGeom prst="rect">
            <a:avLst/>
          </a:prstGeom>
          <a:noFill/>
        </p:spPr>
      </p:pic>
      <p:pic>
        <p:nvPicPr>
          <p:cNvPr id="9220" name="Picture 4" descr="http://elgineagles.org/vimages/shared/vnews/stories/45789636ee195/1_45789636ee195-94-1.gif"/>
          <p:cNvPicPr>
            <a:picLocks noChangeAspect="1" noChangeArrowheads="1"/>
          </p:cNvPicPr>
          <p:nvPr/>
        </p:nvPicPr>
        <p:blipFill>
          <a:blip r:embed="rId3" cstate="print"/>
          <a:srcRect/>
          <a:stretch>
            <a:fillRect/>
          </a:stretch>
        </p:blipFill>
        <p:spPr bwMode="auto">
          <a:xfrm>
            <a:off x="1928794" y="2857496"/>
            <a:ext cx="2466967" cy="3710214"/>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411807"/>
          </a:xfrm>
        </p:spPr>
        <p:txBody>
          <a:bodyPr/>
          <a:lstStyle/>
          <a:p>
            <a:pPr marL="514350" indent="-514350">
              <a:buFont typeface="+mj-lt"/>
              <a:buAutoNum type="arabicPeriod" startAt="4"/>
            </a:pPr>
            <a:r>
              <a:rPr lang="en-GB" dirty="0" smtClean="0"/>
              <a:t>Supporters of family values tend to oppose gay and lesbian rights, sexual freedom, certain types of sex education and (especially in the USA) abortion</a:t>
            </a:r>
            <a:endParaRPr lang="en-GB" dirty="0"/>
          </a:p>
        </p:txBody>
      </p:sp>
      <p:pic>
        <p:nvPicPr>
          <p:cNvPr id="8194" name="Picture 2" descr="http://www.jewcy.com/files/images/gay_marriage_opponents-1-731273.jpg"/>
          <p:cNvPicPr>
            <a:picLocks noChangeAspect="1" noChangeArrowheads="1"/>
          </p:cNvPicPr>
          <p:nvPr/>
        </p:nvPicPr>
        <p:blipFill>
          <a:blip r:embed="rId2" cstate="print"/>
          <a:srcRect/>
          <a:stretch>
            <a:fillRect/>
          </a:stretch>
        </p:blipFill>
        <p:spPr bwMode="auto">
          <a:xfrm>
            <a:off x="5015509" y="2571744"/>
            <a:ext cx="3690349" cy="3643338"/>
          </a:xfrm>
          <a:prstGeom prst="rect">
            <a:avLst/>
          </a:prstGeom>
          <a:noFill/>
        </p:spPr>
      </p:pic>
      <p:pic>
        <p:nvPicPr>
          <p:cNvPr id="8196" name="Picture 4" descr="http://www.ten-commandments.us/ten_commandments/images/make_abortion_illegal1.png"/>
          <p:cNvPicPr>
            <a:picLocks noChangeAspect="1" noChangeArrowheads="1"/>
          </p:cNvPicPr>
          <p:nvPr/>
        </p:nvPicPr>
        <p:blipFill>
          <a:blip r:embed="rId3" cstate="print"/>
          <a:srcRect/>
          <a:stretch>
            <a:fillRect/>
          </a:stretch>
        </p:blipFill>
        <p:spPr bwMode="auto">
          <a:xfrm>
            <a:off x="928662" y="3071810"/>
            <a:ext cx="3357566" cy="336875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Discuss: Do you Agree?</a:t>
            </a:r>
            <a:endParaRPr lang="en-GB" dirty="0"/>
          </a:p>
        </p:txBody>
      </p:sp>
      <p:sp>
        <p:nvSpPr>
          <p:cNvPr id="3" name="Content Placeholder 2"/>
          <p:cNvSpPr>
            <a:spLocks noGrp="1"/>
          </p:cNvSpPr>
          <p:nvPr>
            <p:ph idx="1"/>
          </p:nvPr>
        </p:nvSpPr>
        <p:spPr/>
        <p:txBody>
          <a:bodyPr/>
          <a:lstStyle/>
          <a:p>
            <a:r>
              <a:rPr lang="en-GB" dirty="0" smtClean="0"/>
              <a:t>The woman should be the carer within the family and the man should be the breadwinner</a:t>
            </a:r>
          </a:p>
          <a:p>
            <a:endParaRPr lang="en-GB" dirty="0"/>
          </a:p>
          <a:p>
            <a:r>
              <a:rPr lang="en-GB" dirty="0" smtClean="0"/>
              <a:t>Family members have a duty to provide for each other and look after older, sick, unemployed or homeless family members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Challenge</a:t>
            </a:r>
            <a:endParaRPr lang="en-GB" dirty="0"/>
          </a:p>
        </p:txBody>
      </p:sp>
      <p:sp>
        <p:nvSpPr>
          <p:cNvPr id="3" name="Content Placeholder 2"/>
          <p:cNvSpPr>
            <a:spLocks noGrp="1"/>
          </p:cNvSpPr>
          <p:nvPr>
            <p:ph idx="1"/>
          </p:nvPr>
        </p:nvSpPr>
        <p:spPr>
          <a:xfrm>
            <a:off x="214282" y="1285860"/>
            <a:ext cx="5715040" cy="5357850"/>
          </a:xfrm>
        </p:spPr>
        <p:txBody>
          <a:bodyPr>
            <a:normAutofit fontScale="92500" lnSpcReduction="10000"/>
          </a:bodyPr>
          <a:lstStyle/>
          <a:p>
            <a:pPr>
              <a:buNone/>
            </a:pPr>
            <a:r>
              <a:rPr lang="en-GB" sz="3000" dirty="0" smtClean="0"/>
              <a:t>How do you think supporters of family values might view:</a:t>
            </a:r>
          </a:p>
          <a:p>
            <a:pPr marL="514350" indent="-514350">
              <a:buFont typeface="+mj-lt"/>
              <a:buAutoNum type="alphaLcPeriod"/>
            </a:pPr>
            <a:r>
              <a:rPr lang="en-GB" sz="2800" dirty="0" smtClean="0"/>
              <a:t>An increase in divorce?</a:t>
            </a:r>
          </a:p>
          <a:p>
            <a:pPr marL="514350" indent="-514350">
              <a:buFont typeface="+mj-lt"/>
              <a:buAutoNum type="alphaLcPeriod"/>
            </a:pPr>
            <a:r>
              <a:rPr lang="en-GB" sz="2800" dirty="0" smtClean="0"/>
              <a:t>An increase in lone-parent families?</a:t>
            </a:r>
          </a:p>
          <a:p>
            <a:pPr marL="514350" indent="-514350">
              <a:buFont typeface="+mj-lt"/>
              <a:buAutoNum type="alphaLcPeriod"/>
            </a:pPr>
            <a:r>
              <a:rPr lang="en-GB" sz="2800" dirty="0" smtClean="0"/>
              <a:t>Mothers who work in full time paid employment?</a:t>
            </a:r>
          </a:p>
          <a:p>
            <a:pPr marL="514350" indent="-514350">
              <a:buNone/>
            </a:pPr>
            <a:endParaRPr lang="en-GB" sz="2800" dirty="0"/>
          </a:p>
          <a:p>
            <a:pPr marL="514350" indent="-514350">
              <a:buNone/>
            </a:pPr>
            <a:r>
              <a:rPr lang="en-GB" sz="3000" dirty="0" smtClean="0"/>
              <a:t>Do you think supporters of family values want the welfare state (provisions of NHS and state benefits) to have a larger or a smaller role?</a:t>
            </a:r>
            <a:endParaRPr lang="en-GB" sz="3000" dirty="0"/>
          </a:p>
        </p:txBody>
      </p:sp>
      <p:pic>
        <p:nvPicPr>
          <p:cNvPr id="21506" name="Picture 2" descr="http://slackonomics.com/wp-content/uploads/2008/06/picture-7.png"/>
          <p:cNvPicPr>
            <a:picLocks noChangeAspect="1" noChangeArrowheads="1"/>
          </p:cNvPicPr>
          <p:nvPr/>
        </p:nvPicPr>
        <p:blipFill>
          <a:blip r:embed="rId2" cstate="print"/>
          <a:srcRect/>
          <a:stretch>
            <a:fillRect/>
          </a:stretch>
        </p:blipFill>
        <p:spPr bwMode="auto">
          <a:xfrm>
            <a:off x="5934075" y="1357298"/>
            <a:ext cx="3209925" cy="4657725"/>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345</Words>
  <Application>Microsoft Office PowerPoint</Application>
  <PresentationFormat>On-screen Show (4:3)</PresentationFormat>
  <Paragraphs>27</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The New Right </vt:lpstr>
      <vt:lpstr>The New Right</vt:lpstr>
      <vt:lpstr> 4 Aspects of Family Values</vt:lpstr>
      <vt:lpstr>Slide 4</vt:lpstr>
      <vt:lpstr>Slide 5</vt:lpstr>
      <vt:lpstr>Slide 6</vt:lpstr>
      <vt:lpstr>Discuss: Do you Agree?</vt:lpstr>
      <vt:lpstr>Challenge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New Right</dc:title>
  <dc:creator>Judy Sung</dc:creator>
  <cp:lastModifiedBy>fkerr</cp:lastModifiedBy>
  <cp:revision>5</cp:revision>
  <dcterms:created xsi:type="dcterms:W3CDTF">2009-11-16T20:11:22Z</dcterms:created>
  <dcterms:modified xsi:type="dcterms:W3CDTF">2009-11-19T08:13:47Z</dcterms:modified>
</cp:coreProperties>
</file>